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6" r:id="rId3"/>
    <p:sldId id="258" r:id="rId4"/>
    <p:sldId id="259" r:id="rId5"/>
    <p:sldId id="261" r:id="rId6"/>
    <p:sldId id="265" r:id="rId7"/>
    <p:sldId id="269" r:id="rId8"/>
    <p:sldId id="260" r:id="rId9"/>
    <p:sldId id="263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6" r:id="rId18"/>
    <p:sldId id="278" r:id="rId19"/>
    <p:sldId id="277" r:id="rId20"/>
    <p:sldId id="283" r:id="rId21"/>
    <p:sldId id="290" r:id="rId22"/>
    <p:sldId id="289" r:id="rId23"/>
    <p:sldId id="279" r:id="rId24"/>
    <p:sldId id="282" r:id="rId25"/>
    <p:sldId id="285" r:id="rId26"/>
    <p:sldId id="287" r:id="rId27"/>
    <p:sldId id="286" r:id="rId28"/>
    <p:sldId id="291" r:id="rId29"/>
    <p:sldId id="293" r:id="rId30"/>
    <p:sldId id="297" r:id="rId31"/>
    <p:sldId id="295" r:id="rId32"/>
    <p:sldId id="299" r:id="rId33"/>
    <p:sldId id="298" r:id="rId34"/>
    <p:sldId id="304" r:id="rId35"/>
    <p:sldId id="305" r:id="rId36"/>
    <p:sldId id="306" r:id="rId37"/>
    <p:sldId id="307" r:id="rId38"/>
    <p:sldId id="309" r:id="rId39"/>
    <p:sldId id="308" r:id="rId40"/>
    <p:sldId id="310" r:id="rId41"/>
    <p:sldId id="311" r:id="rId42"/>
    <p:sldId id="312" r:id="rId43"/>
    <p:sldId id="313" r:id="rId44"/>
    <p:sldId id="316" r:id="rId45"/>
    <p:sldId id="317" r:id="rId46"/>
    <p:sldId id="318" r:id="rId47"/>
    <p:sldId id="319" r:id="rId48"/>
    <p:sldId id="338" r:id="rId49"/>
    <p:sldId id="337" r:id="rId50"/>
    <p:sldId id="320" r:id="rId51"/>
    <p:sldId id="321" r:id="rId52"/>
    <p:sldId id="324" r:id="rId53"/>
    <p:sldId id="325" r:id="rId54"/>
    <p:sldId id="327" r:id="rId55"/>
    <p:sldId id="326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43" r:id="rId66"/>
    <p:sldId id="344" r:id="rId67"/>
    <p:sldId id="345" r:id="rId68"/>
    <p:sldId id="346" r:id="rId69"/>
    <p:sldId id="354" r:id="rId70"/>
    <p:sldId id="357" r:id="rId71"/>
    <p:sldId id="358" r:id="rId72"/>
    <p:sldId id="359" r:id="rId73"/>
    <p:sldId id="341" r:id="rId74"/>
    <p:sldId id="340" r:id="rId75"/>
    <p:sldId id="342" r:id="rId76"/>
    <p:sldId id="347" r:id="rId77"/>
    <p:sldId id="348" r:id="rId78"/>
    <p:sldId id="351" r:id="rId79"/>
    <p:sldId id="350" r:id="rId80"/>
    <p:sldId id="352" r:id="rId81"/>
    <p:sldId id="349" r:id="rId82"/>
    <p:sldId id="353" r:id="rId83"/>
    <p:sldId id="356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3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8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13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9110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74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41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0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14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4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3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6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8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3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8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9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4EBA9-258A-443C-B2AE-65AEA3460DF7}" type="datetimeFigureOut">
              <a:rPr lang="en-US" smtClean="0"/>
              <a:t>06.01.2024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70D8-C4B2-458D-B62C-23590F5E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19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.kvizhinadze@seu.edu.g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bin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f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f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mesh.com/types-of-solid-state-drives-and-connector-type/#2_M2_SATA_SSD" TargetMode="External"/><Relationship Id="rId2" Type="http://schemas.openxmlformats.org/officeDocument/2006/relationships/hyperlink" Target="https://computermesh.com/types-of-solid-state-drives-and-connector-type/#1_SATA_SSD_SATA_I_II_II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putermesh.com/types-of-solid-state-drives-and-connector-type/#5_M2_NVMe_SSD" TargetMode="External"/><Relationship Id="rId5" Type="http://schemas.openxmlformats.org/officeDocument/2006/relationships/hyperlink" Target="https://computermesh.com/types-of-solid-state-drives-and-connector-type/#4_M2_PCI-E_SSD" TargetMode="External"/><Relationship Id="rId4" Type="http://schemas.openxmlformats.org/officeDocument/2006/relationships/hyperlink" Target="https://computermesh.com/types-of-solid-state-drives-and-connector-type/#3_mSATA_SSD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A96F-55CE-B346-2CF7-3A231256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475"/>
            <a:ext cx="11353800" cy="582562"/>
          </a:xfrm>
        </p:spPr>
        <p:txBody>
          <a:bodyPr>
            <a:normAutofit/>
          </a:bodyPr>
          <a:lstStyle/>
          <a:p>
            <a:r>
              <a:rPr lang="ka-GE" sz="2000" dirty="0">
                <a:solidFill>
                  <a:srgbClr val="C00000"/>
                </a:solidFill>
                <a:highlight>
                  <a:srgbClr val="C0C0C0"/>
                </a:highlight>
              </a:rPr>
              <a:t>ევროპის უნივერსიტეტი</a:t>
            </a:r>
            <a:endParaRPr lang="en-US" sz="2000" dirty="0">
              <a:solidFill>
                <a:srgbClr val="C00000"/>
              </a:solidFill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84D6-3FAE-0A24-08FB-BFF284DB8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81686"/>
            <a:ext cx="10353762" cy="51206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a-GE" sz="4000" dirty="0"/>
              <a:t>კომპიუტერის არქიტექტურისა და ორგანიზაციის საფუძვლები</a:t>
            </a:r>
          </a:p>
          <a:p>
            <a:pPr marL="0" indent="0">
              <a:buNone/>
            </a:pPr>
            <a:endParaRPr lang="ka-GE" sz="4000" dirty="0"/>
          </a:p>
          <a:p>
            <a:pPr marL="0" indent="0">
              <a:buNone/>
            </a:pPr>
            <a:endParaRPr lang="ka-GE" sz="4000" dirty="0"/>
          </a:p>
          <a:p>
            <a:pPr marL="0" indent="0">
              <a:buNone/>
            </a:pPr>
            <a:endParaRPr lang="ka-GE" sz="3200" dirty="0">
              <a:hlinkClick r:id="rId2"/>
            </a:endParaRP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tatokvizhinadze@eu.edu.ge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577-442064</a:t>
            </a:r>
          </a:p>
        </p:txBody>
      </p:sp>
    </p:spTree>
    <p:extLst>
      <p:ext uri="{BB962C8B-B14F-4D97-AF65-F5344CB8AC3E}">
        <p14:creationId xmlns:p14="http://schemas.microsoft.com/office/powerpoint/2010/main" val="402675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92A7-4EA8-2CEC-5BEE-644260C5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8812"/>
            <a:ext cx="10353761" cy="1786597"/>
          </a:xfrm>
        </p:spPr>
        <p:txBody>
          <a:bodyPr>
            <a:normAutofit/>
          </a:bodyPr>
          <a:lstStyle/>
          <a:p>
            <a:pPr algn="l"/>
            <a:r>
              <a:rPr lang="ka-GE" dirty="0"/>
              <a:t>                      ექვივალენტური სქემები</a:t>
            </a:r>
            <a:br>
              <a:rPr lang="ka-GE" dirty="0"/>
            </a:br>
            <a:r>
              <a:rPr lang="en-US" dirty="0"/>
              <a:t>F=</a:t>
            </a:r>
            <a:r>
              <a:rPr lang="en-US" dirty="0" err="1"/>
              <a:t>ab+ac</a:t>
            </a:r>
            <a:br>
              <a:rPr lang="en-US" dirty="0"/>
            </a:br>
            <a:r>
              <a:rPr lang="en-US" dirty="0"/>
              <a:t>f= a(</a:t>
            </a:r>
            <a:r>
              <a:rPr lang="en-US" dirty="0" err="1"/>
              <a:t>b+c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298E9-EC51-4ED6-9FB2-DEF3E5982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73" y="2095500"/>
            <a:ext cx="4841528" cy="3695700"/>
          </a:xfrm>
        </p:spPr>
      </p:pic>
    </p:spTree>
    <p:extLst>
      <p:ext uri="{BB962C8B-B14F-4D97-AF65-F5344CB8AC3E}">
        <p14:creationId xmlns:p14="http://schemas.microsoft.com/office/powerpoint/2010/main" val="366809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E9D7-2B69-F410-A9BA-4C852000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48640"/>
          </a:xfrm>
        </p:spPr>
        <p:txBody>
          <a:bodyPr>
            <a:normAutofit fontScale="90000"/>
          </a:bodyPr>
          <a:lstStyle/>
          <a:p>
            <a:r>
              <a:rPr lang="ka-GE" dirty="0"/>
              <a:t>ვენტილების ალტერნატიული წარმოდგენა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64C2A-3B34-9247-0916-C20D357DC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6" y="689315"/>
            <a:ext cx="10396630" cy="6056141"/>
          </a:xfrm>
        </p:spPr>
      </p:pic>
    </p:spTree>
    <p:extLst>
      <p:ext uri="{BB962C8B-B14F-4D97-AF65-F5344CB8AC3E}">
        <p14:creationId xmlns:p14="http://schemas.microsoft.com/office/powerpoint/2010/main" val="2950711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6336-CA84-D8D5-5861-59944300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970671"/>
          </a:xfrm>
        </p:spPr>
        <p:txBody>
          <a:bodyPr>
            <a:normAutofit fontScale="90000"/>
          </a:bodyPr>
          <a:lstStyle/>
          <a:p>
            <a:r>
              <a:rPr lang="en-US" dirty="0"/>
              <a:t>RS </a:t>
            </a:r>
            <a:r>
              <a:rPr lang="ka-GE" dirty="0"/>
              <a:t>ტრიგერი</a:t>
            </a:r>
            <a:br>
              <a:rPr lang="ka-GE" dirty="0"/>
            </a:br>
            <a:r>
              <a:rPr lang="ka-GE" dirty="0"/>
              <a:t>რეგისტრი - 8 თანრიგიანი ტრიგერი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ACDC47-FF02-4CE7-6ACF-EE4967CCD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4" y="1125416"/>
            <a:ext cx="10819472" cy="5486402"/>
          </a:xfrm>
        </p:spPr>
      </p:pic>
    </p:spTree>
    <p:extLst>
      <p:ext uri="{BB962C8B-B14F-4D97-AF65-F5344CB8AC3E}">
        <p14:creationId xmlns:p14="http://schemas.microsoft.com/office/powerpoint/2010/main" val="283683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564849"/>
            <a:ext cx="11493304" cy="4934425"/>
          </a:xfrm>
        </p:spPr>
        <p:txBody>
          <a:bodyPr>
            <a:normAutofit lnSpcReduction="10000"/>
          </a:bodyPr>
          <a:lstStyle/>
          <a:p>
            <a:r>
              <a:rPr lang="ka-GE" sz="3200" dirty="0"/>
              <a:t>სისტემური პლატა, დედაპლატა, მთავარი პლატა</a:t>
            </a:r>
          </a:p>
          <a:p>
            <a:r>
              <a:rPr lang="ka-GE" sz="3200" dirty="0"/>
              <a:t>პროცესორი</a:t>
            </a:r>
          </a:p>
          <a:p>
            <a:r>
              <a:rPr lang="ka-GE" sz="3200" dirty="0"/>
              <a:t>მუდმივი მეხსიერება</a:t>
            </a:r>
          </a:p>
          <a:p>
            <a:r>
              <a:rPr lang="ka-GE" sz="3200" dirty="0"/>
              <a:t>ოპერატიული მეხსიერება</a:t>
            </a:r>
          </a:p>
          <a:p>
            <a:r>
              <a:rPr lang="ka-GE" sz="3200" dirty="0"/>
              <a:t>ქეშ მეხსიერება</a:t>
            </a:r>
            <a:r>
              <a:rPr lang="en-US" sz="3200" dirty="0"/>
              <a:t> (</a:t>
            </a:r>
            <a:r>
              <a:rPr lang="ka-GE" sz="3200" dirty="0"/>
              <a:t>ოპერატიული მეხსიერება</a:t>
            </a:r>
            <a:r>
              <a:rPr lang="en-US" sz="3200" dirty="0"/>
              <a:t>)</a:t>
            </a:r>
            <a:endParaRPr lang="ka-GE" sz="3200" dirty="0"/>
          </a:p>
          <a:p>
            <a:r>
              <a:rPr lang="ka-GE" sz="3200" dirty="0"/>
              <a:t>გარე მეხსიერება &gt; ვინჩესტერი </a:t>
            </a:r>
            <a:r>
              <a:rPr lang="en-US" sz="3200" dirty="0"/>
              <a:t>HDD</a:t>
            </a:r>
            <a:endParaRPr lang="ka-GE" sz="3200" dirty="0"/>
          </a:p>
          <a:p>
            <a:r>
              <a:rPr lang="ka-GE" sz="3200" dirty="0"/>
              <a:t>გარე მეხსიერება &gt;</a:t>
            </a:r>
            <a:r>
              <a:rPr lang="en-US" sz="3200" dirty="0"/>
              <a:t> SSD</a:t>
            </a:r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267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668544"/>
            <a:ext cx="11493304" cy="4830730"/>
          </a:xfrm>
        </p:spPr>
        <p:txBody>
          <a:bodyPr>
            <a:normAutofit lnSpcReduction="10000"/>
          </a:bodyPr>
          <a:lstStyle/>
          <a:p>
            <a:r>
              <a:rPr lang="ka-GE" sz="3200" dirty="0"/>
              <a:t>კორპუსი, ქეისი</a:t>
            </a:r>
          </a:p>
          <a:p>
            <a:r>
              <a:rPr lang="ka-GE" sz="3200" dirty="0"/>
              <a:t>კვების ბლოკი</a:t>
            </a:r>
          </a:p>
          <a:p>
            <a:r>
              <a:rPr lang="ka-GE" sz="3200" dirty="0"/>
              <a:t>გაგრილების სისტემა</a:t>
            </a:r>
          </a:p>
          <a:p>
            <a:r>
              <a:rPr lang="ka-GE" sz="3200" dirty="0"/>
              <a:t>კომპაქტ დისკური მოწყობილობა</a:t>
            </a:r>
          </a:p>
          <a:p>
            <a:r>
              <a:rPr lang="ka-GE" sz="3200" dirty="0"/>
              <a:t>ინტერფეისები &gt; სალტე, პორტი</a:t>
            </a:r>
          </a:p>
          <a:p>
            <a:r>
              <a:rPr lang="ka-GE" sz="3200" dirty="0"/>
              <a:t>კონტროლერები&gt; ვიდეო, აუდიო, ქსელის</a:t>
            </a:r>
            <a:endParaRPr lang="en-US" sz="3200" dirty="0"/>
          </a:p>
          <a:p>
            <a:r>
              <a:rPr lang="ka-GE" sz="3200" dirty="0"/>
              <a:t>ონფორმაციის შეტანა გამოტანის მოწყობილობები</a:t>
            </a:r>
          </a:p>
          <a:p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0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611984"/>
            <a:ext cx="11493304" cy="48872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err="1"/>
              <a:t>Systemboard</a:t>
            </a:r>
            <a:r>
              <a:rPr lang="en-US" sz="3200" dirty="0"/>
              <a:t>,  motherboard, mainboard</a:t>
            </a:r>
            <a:endParaRPr lang="ka-GE" sz="3200" dirty="0"/>
          </a:p>
          <a:p>
            <a:r>
              <a:rPr lang="en-US" sz="3200" dirty="0" err="1"/>
              <a:t>cpu</a:t>
            </a:r>
            <a:endParaRPr lang="ka-GE" sz="3200" dirty="0"/>
          </a:p>
          <a:p>
            <a:r>
              <a:rPr lang="en-US" sz="3200" dirty="0"/>
              <a:t>bios</a:t>
            </a:r>
            <a:endParaRPr lang="ka-GE" sz="3200" dirty="0"/>
          </a:p>
          <a:p>
            <a:r>
              <a:rPr lang="en-US" sz="3200" dirty="0"/>
              <a:t>RAM</a:t>
            </a:r>
            <a:endParaRPr lang="ka-GE" sz="3200" dirty="0"/>
          </a:p>
          <a:p>
            <a:r>
              <a:rPr lang="en-US" sz="3200" dirty="0"/>
              <a:t>cache</a:t>
            </a:r>
            <a:endParaRPr lang="ka-GE" sz="3200" dirty="0"/>
          </a:p>
          <a:p>
            <a:r>
              <a:rPr lang="en-US" sz="3200" dirty="0"/>
              <a:t>HDD</a:t>
            </a:r>
            <a:endParaRPr lang="ka-GE" sz="3200" dirty="0"/>
          </a:p>
          <a:p>
            <a:r>
              <a:rPr lang="en-US" sz="3200" dirty="0"/>
              <a:t>SSD</a:t>
            </a:r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08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>
            <a:normAutofit fontScale="90000"/>
          </a:bodyPr>
          <a:lstStyle/>
          <a:p>
            <a:r>
              <a:rPr lang="ka-GE" sz="4000" dirty="0"/>
              <a:t>კომპიუტერის შემადგენელი ძირითადი კომპონენტები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696825"/>
            <a:ext cx="11493304" cy="48024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  ODD &gt; CD, DVD</a:t>
            </a:r>
            <a:endParaRPr lang="ka-GE" sz="3200" dirty="0"/>
          </a:p>
          <a:p>
            <a:r>
              <a:rPr lang="en-US" sz="3200" dirty="0"/>
              <a:t>interfaces &gt; bus, port</a:t>
            </a:r>
            <a:endParaRPr lang="ka-GE" sz="3200" dirty="0"/>
          </a:p>
          <a:p>
            <a:r>
              <a:rPr lang="en-US" sz="3200" dirty="0"/>
              <a:t>video card, audio card, network card (NIC)</a:t>
            </a:r>
            <a:endParaRPr lang="ka-GE" sz="3200" dirty="0"/>
          </a:p>
          <a:p>
            <a:r>
              <a:rPr lang="en-US" sz="3200" dirty="0"/>
              <a:t>case  </a:t>
            </a:r>
            <a:endParaRPr lang="ka-GE" sz="3200" dirty="0"/>
          </a:p>
          <a:p>
            <a:r>
              <a:rPr lang="en-US" sz="3200" dirty="0"/>
              <a:t>power supply</a:t>
            </a:r>
            <a:endParaRPr lang="ka-GE" sz="3200" dirty="0"/>
          </a:p>
          <a:p>
            <a:r>
              <a:rPr lang="en-US" sz="3200" dirty="0"/>
              <a:t>cooler</a:t>
            </a:r>
            <a:endParaRPr lang="ka-GE" sz="3200" dirty="0"/>
          </a:p>
          <a:p>
            <a:r>
              <a:rPr lang="en-US" sz="3200" dirty="0"/>
              <a:t>I/O devices</a:t>
            </a:r>
            <a:endParaRPr lang="ka-GE" sz="3200" dirty="0"/>
          </a:p>
          <a:p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42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05818-A18D-1B71-5F0D-B75EA3CB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1630837"/>
            <a:ext cx="9027621" cy="52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3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EBEA8-F8C8-5E26-1827-310798AAD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525"/>
            <a:ext cx="12124764" cy="54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55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641022"/>
          </a:xfrm>
        </p:spPr>
        <p:txBody>
          <a:bodyPr>
            <a:normAutofit/>
          </a:bodyPr>
          <a:lstStyle/>
          <a:p>
            <a:r>
              <a:rPr lang="ka-GE" sz="3200" dirty="0"/>
              <a:t>კომპიუტერის შემადგენელი ძირითადი კომპონენტები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744719"/>
            <a:ext cx="11493304" cy="575455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PGA                                                                      LGA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5143B-0DAD-6032-F79E-E2901D7D5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" y="1368394"/>
            <a:ext cx="4467918" cy="513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DF760-35D4-9434-74AC-8F43793FB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40" y="1368394"/>
            <a:ext cx="7520760" cy="51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7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5ABC-4F4C-9489-45DC-11C94B898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88634"/>
            <a:ext cx="9001462" cy="685090"/>
          </a:xfrm>
        </p:spPr>
        <p:txBody>
          <a:bodyPr>
            <a:normAutofit fontScale="90000"/>
          </a:bodyPr>
          <a:lstStyle/>
          <a:p>
            <a:r>
              <a:rPr lang="ka-GE" dirty="0"/>
              <a:t>განხილული თემები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1B0C9-B77C-028C-05F8-89D00F4C7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436" y="970671"/>
            <a:ext cx="11127545" cy="5303520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4000" dirty="0"/>
              <a:t>კომპიუტერის თაობები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4000" dirty="0"/>
              <a:t>ინფორმაციის ერთეულები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4000" dirty="0"/>
              <a:t>თვლის პოზიციური სისტემები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4000" dirty="0"/>
              <a:t>ციფრული ლოგიკური დონე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5985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C9F98-8E91-12B4-AE00-C92949A12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1" y="1066801"/>
            <a:ext cx="11260122" cy="57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6F63D-31A6-002D-1B94-9875DA5D2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" y="1425525"/>
            <a:ext cx="10939549" cy="54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6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B36BC-2A71-748E-B7AC-4121EFB47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11" y="1611984"/>
            <a:ext cx="7468895" cy="52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27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574EE-2EC7-9C72-6CB5-81480C8D9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8" y="1066800"/>
            <a:ext cx="10666363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52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9086F-D7F9-E1F1-F1E5-9A5AFF21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" y="1066800"/>
            <a:ext cx="11493304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54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85EA2-780D-2337-D53B-FCA75DD8C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5549"/>
            <a:ext cx="5935287" cy="5062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516623-40DB-14BA-5604-9C8E55A21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287" y="1795549"/>
            <a:ext cx="6256713" cy="50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8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9086F-D7F9-E1F1-F1E5-9A5AFF21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" y="1066800"/>
            <a:ext cx="11493304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5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6D41F-CA0A-157C-F97C-F97E6D8D9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88" y="1066800"/>
            <a:ext cx="7812578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98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1E482-BD31-83E3-D002-05B901803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5526"/>
            <a:ext cx="10515600" cy="54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49A7A-F47C-983F-163D-1DAB33114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66800"/>
            <a:ext cx="1028700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3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BC44-1692-AFB9-90B6-A6C9CD7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609600"/>
          </a:xfrm>
        </p:spPr>
        <p:txBody>
          <a:bodyPr>
            <a:noAutofit/>
          </a:bodyPr>
          <a:lstStyle/>
          <a:p>
            <a:r>
              <a:rPr lang="ka-GE" sz="2800" dirty="0"/>
              <a:t>ვაკუუმური მილები, ტრანზისტორი, ინტეგრირებული სქემები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54DF-2101-350B-B37C-26167EDB2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31520"/>
            <a:ext cx="10353762" cy="5922498"/>
          </a:xfrm>
        </p:spPr>
        <p:txBody>
          <a:bodyPr/>
          <a:lstStyle/>
          <a:p>
            <a:r>
              <a:rPr lang="ka-GE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B2684-4E7C-63D2-E371-70D23C69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2" y="731520"/>
            <a:ext cx="11043678" cy="59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01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24A12-2026-C7E1-EE82-522FDD71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52524"/>
            <a:ext cx="10353761" cy="55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2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კომპიუტერის შემადგენელი ძირითადი კომპონენტები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</a:t>
            </a: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A5B3D-8EDF-B7AA-30A2-CCD17280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9" y="1428749"/>
            <a:ext cx="11788970" cy="54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0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განხილული თემები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3200" dirty="0"/>
              <a:t>  </a:t>
            </a:r>
            <a:r>
              <a:rPr lang="ka-GE" sz="3200" dirty="0"/>
              <a:t>კომპიუტერის თაობები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3200" dirty="0"/>
              <a:t>ინფორმაციის ერთეულები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3200" dirty="0"/>
              <a:t>თვლის პოზიციური სისტემები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3200" dirty="0"/>
              <a:t>ციფრული ლოგიკური დონე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3200" dirty="0"/>
              <a:t>კომპიუტერის შემადგენელი ძირითადი კომპონენტები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3200" dirty="0"/>
              <a:t>მუდმივი მეხსიერება, ოპერატიული მეხსიერება</a:t>
            </a:r>
          </a:p>
          <a:p>
            <a:pPr marL="0" indent="0" algn="l">
              <a:buNone/>
            </a:pPr>
            <a:endParaRPr lang="ka-GE" sz="3200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pPr marL="0" indent="0">
              <a:buNone/>
            </a:pPr>
            <a:endParaRPr lang="ka-GE" dirty="0"/>
          </a:p>
          <a:p>
            <a:endParaRPr lang="ka-G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6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sz="4400" dirty="0"/>
              <a:t>მუდმივი მეხსიერება</a:t>
            </a:r>
            <a:r>
              <a:rPr lang="en-US" sz="4400" dirty="0"/>
              <a:t> - bios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bios – basic input output system</a:t>
            </a:r>
            <a:endParaRPr lang="ka-GE" sz="3200" dirty="0"/>
          </a:p>
          <a:p>
            <a:pPr marL="0" indent="0">
              <a:buNone/>
            </a:pPr>
            <a:r>
              <a:rPr lang="en-US" sz="3200" dirty="0"/>
              <a:t>UEFI bios</a:t>
            </a:r>
            <a:endParaRPr lang="ka-GE" sz="3200" dirty="0"/>
          </a:p>
          <a:p>
            <a:pPr marL="0" indent="0">
              <a:buNone/>
            </a:pPr>
            <a:r>
              <a:rPr lang="ka-GE" sz="3200" dirty="0"/>
              <a:t>მუდმივი მეხსიერების მიკროსქემები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68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კლასიკური</a:t>
            </a:r>
            <a:r>
              <a:rPr lang="en-US" dirty="0"/>
              <a:t> bios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bios – </a:t>
            </a:r>
            <a:r>
              <a:rPr lang="ka-GE" sz="3200" dirty="0"/>
              <a:t>შეტანა გამოტანის საბაზო სისტემა</a:t>
            </a:r>
          </a:p>
          <a:p>
            <a:pPr marL="0" indent="0">
              <a:buNone/>
            </a:pPr>
            <a:r>
              <a:rPr lang="ka-GE" sz="3200" dirty="0"/>
              <a:t>მწარმოებლები - </a:t>
            </a:r>
            <a:r>
              <a:rPr lang="en-US" sz="3200" dirty="0"/>
              <a:t>AMI, Award, Phoenix technologies</a:t>
            </a:r>
          </a:p>
          <a:p>
            <a:pPr marL="0" indent="0">
              <a:buNone/>
            </a:pPr>
            <a:r>
              <a:rPr lang="en-US" sz="3200" dirty="0"/>
              <a:t>CMOS (complementary metal-</a:t>
            </a:r>
            <a:r>
              <a:rPr lang="en-US" sz="3200" dirty="0" err="1"/>
              <a:t>oxid</a:t>
            </a:r>
            <a:r>
              <a:rPr lang="en-US" sz="3200" dirty="0"/>
              <a:t> semiconductor) </a:t>
            </a:r>
          </a:p>
          <a:p>
            <a:pPr marL="0" indent="0">
              <a:buNone/>
            </a:pPr>
            <a:r>
              <a:rPr lang="en-US" sz="3200" dirty="0"/>
              <a:t>CMOS setup - </a:t>
            </a:r>
            <a:r>
              <a:rPr lang="ka-GE" sz="3200" dirty="0"/>
              <a:t>სისტემური კონფიგურაციის მონაცემების შენახვა</a:t>
            </a:r>
          </a:p>
          <a:p>
            <a:pPr marL="0" indent="0">
              <a:buNone/>
            </a:pPr>
            <a:r>
              <a:rPr lang="en-US" sz="3200" dirty="0"/>
              <a:t>CMOS – NVRAM (non-</a:t>
            </a:r>
            <a:r>
              <a:rPr lang="en-US" sz="3200" dirty="0" err="1"/>
              <a:t>valitile</a:t>
            </a:r>
            <a:r>
              <a:rPr lang="en-US" sz="3200" dirty="0"/>
              <a:t> RAM)</a:t>
            </a: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71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en-US" dirty="0"/>
              <a:t>BIOS </a:t>
            </a:r>
            <a:r>
              <a:rPr lang="ka-GE" dirty="0"/>
              <a:t>ქვეპროგრამების შესრულება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POST </a:t>
            </a:r>
            <a:r>
              <a:rPr lang="ka-GE" sz="3200" dirty="0"/>
              <a:t>- (</a:t>
            </a:r>
            <a:r>
              <a:rPr lang="en-US" sz="3200" dirty="0"/>
              <a:t>power on self-test</a:t>
            </a:r>
            <a:r>
              <a:rPr lang="ka-GE" sz="3200" dirty="0"/>
              <a:t>)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BIOS setup</a:t>
            </a:r>
          </a:p>
          <a:p>
            <a:pPr marL="0" indent="0">
              <a:buNone/>
            </a:pPr>
            <a:r>
              <a:rPr lang="ka-GE" sz="3200" dirty="0"/>
              <a:t>დაბალი დონის დრაივერები, აპარატურული დრაივერები</a:t>
            </a:r>
          </a:p>
          <a:p>
            <a:pPr marL="0" indent="0">
              <a:buNone/>
            </a:pPr>
            <a:r>
              <a:rPr lang="ka-GE" sz="3200" dirty="0"/>
              <a:t>ოპერაციული სისტემის ჩამტვირთავი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72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en-US" dirty="0"/>
              <a:t>POST-</a:t>
            </a:r>
            <a:r>
              <a:rPr lang="ka-GE" dirty="0"/>
              <a:t>ის შედეგები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r>
              <a:rPr lang="ka-GE" sz="3200" dirty="0"/>
              <a:t>ყველაფერი წესრიგშია</a:t>
            </a:r>
          </a:p>
          <a:p>
            <a:r>
              <a:rPr lang="ka-GE" sz="3200" dirty="0"/>
              <a:t>არაფატალური შეცდომა -</a:t>
            </a:r>
            <a:r>
              <a:rPr lang="en-US" sz="3200" dirty="0"/>
              <a:t> &gt;&gt; </a:t>
            </a:r>
            <a:r>
              <a:rPr lang="ka-GE" sz="3200" dirty="0"/>
              <a:t> გაგრძელება </a:t>
            </a:r>
            <a:r>
              <a:rPr lang="en-US" sz="3200" dirty="0"/>
              <a:t>F1</a:t>
            </a:r>
            <a:endParaRPr lang="ka-GE" sz="3200" dirty="0"/>
          </a:p>
          <a:p>
            <a:r>
              <a:rPr lang="ka-GE" sz="3200" dirty="0"/>
              <a:t>ფატალური შეცდომა</a:t>
            </a:r>
          </a:p>
          <a:p>
            <a:r>
              <a:rPr lang="ka-GE" sz="3200" dirty="0"/>
              <a:t>შავი ეკრანი </a:t>
            </a:r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06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დაბალი დონის დრაივერები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ka-GE" sz="3200" dirty="0"/>
              <a:t>კონტროლერების ბიოსი</a:t>
            </a:r>
          </a:p>
          <a:p>
            <a:pPr marL="0" indent="0">
              <a:buNone/>
            </a:pPr>
            <a:r>
              <a:rPr lang="ka-GE" sz="3200" dirty="0"/>
              <a:t>დაბალი დონის დრაივერები</a:t>
            </a:r>
          </a:p>
          <a:p>
            <a:pPr marL="0" indent="0">
              <a:buNone/>
            </a:pPr>
            <a:r>
              <a:rPr lang="en-US" sz="3200" dirty="0"/>
              <a:t>Windows Safe Mode</a:t>
            </a: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2DA79-0C05-D60C-6841-E728EA96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22" y="1066801"/>
            <a:ext cx="6072553" cy="56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84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en-US" dirty="0"/>
              <a:t>Safe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i="0" dirty="0">
                <a:effectLst/>
                <a:latin typeface="Roboto" panose="020F0502020204030204" pitchFamily="2" charset="0"/>
              </a:rPr>
              <a:t>Troubleshoot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i="0" dirty="0">
                <a:effectLst/>
                <a:latin typeface="Roboto" panose="020F0502020204030204" pitchFamily="2" charset="0"/>
              </a:rPr>
              <a:t> Advanced options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i="0" dirty="0">
                <a:effectLst/>
                <a:latin typeface="Roboto" panose="020F0502020204030204" pitchFamily="2" charset="0"/>
              </a:rPr>
              <a:t>Startup Settings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i="0" dirty="0">
                <a:effectLst/>
                <a:latin typeface="Roboto" panose="020F0502020204030204" pitchFamily="2" charset="0"/>
              </a:rPr>
              <a:t> Restart</a:t>
            </a:r>
            <a:endParaRPr lang="ka-GE" sz="28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31719-0FDB-9C27-D8BA-6F17BB22D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07" y="996754"/>
            <a:ext cx="8449994" cy="586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04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en-US" dirty="0"/>
              <a:t>UEFI bios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UEFI bios – unified </a:t>
            </a:r>
            <a:r>
              <a:rPr lang="en-US" sz="3200" dirty="0" err="1"/>
              <a:t>extensieble</a:t>
            </a:r>
            <a:r>
              <a:rPr lang="en-US" sz="3200" dirty="0"/>
              <a:t> firmware interface</a:t>
            </a:r>
            <a:endParaRPr lang="ka-GE" sz="3200" dirty="0"/>
          </a:p>
          <a:p>
            <a:pPr marL="0" indent="0">
              <a:buNone/>
            </a:pPr>
            <a:r>
              <a:rPr lang="en-US" sz="3200" dirty="0"/>
              <a:t>MBR - master boot recorder</a:t>
            </a:r>
          </a:p>
          <a:p>
            <a:pPr marL="0" indent="0">
              <a:buNone/>
            </a:pPr>
            <a:r>
              <a:rPr lang="en-US" sz="3200" dirty="0"/>
              <a:t>GPT – guided partition table</a:t>
            </a:r>
            <a:endParaRPr lang="ka-GE" sz="3200" dirty="0"/>
          </a:p>
          <a:p>
            <a:pPr marL="0" indent="0">
              <a:buNone/>
            </a:pPr>
            <a:r>
              <a:rPr lang="en-US" sz="3200" dirty="0"/>
              <a:t>  2 TB </a:t>
            </a:r>
            <a:r>
              <a:rPr lang="ka-GE" sz="3200" dirty="0"/>
              <a:t>მეტი მოცულობა </a:t>
            </a:r>
          </a:p>
          <a:p>
            <a:pPr marL="0" indent="0">
              <a:buNone/>
            </a:pPr>
            <a:r>
              <a:rPr lang="ka-GE" sz="3200" dirty="0"/>
              <a:t> 128 ლოგიკური დანაყოფები</a:t>
            </a:r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2A98-1DB0-32C7-BA7E-763331AF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2543"/>
            <a:ext cx="10353761" cy="520504"/>
          </a:xfrm>
        </p:spPr>
        <p:txBody>
          <a:bodyPr>
            <a:normAutofit fontScale="90000"/>
          </a:bodyPr>
          <a:lstStyle/>
          <a:p>
            <a:r>
              <a:rPr lang="ka-GE" dirty="0"/>
              <a:t>ციფრული ლოგიკური დონე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8A0A06-B108-388A-D01E-F2E6B9E87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942534"/>
            <a:ext cx="10649848" cy="5570807"/>
          </a:xfrm>
        </p:spPr>
      </p:pic>
    </p:spTree>
    <p:extLst>
      <p:ext uri="{BB962C8B-B14F-4D97-AF65-F5344CB8AC3E}">
        <p14:creationId xmlns:p14="http://schemas.microsoft.com/office/powerpoint/2010/main" val="3950953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en-US" dirty="0"/>
              <a:t>BIOS</a:t>
            </a:r>
            <a:r>
              <a:rPr lang="ka-GE" dirty="0"/>
              <a:t> მიკროსქემების ტიპები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ROM  read only memory</a:t>
            </a:r>
          </a:p>
          <a:p>
            <a:pPr marL="0" indent="0">
              <a:buNone/>
            </a:pPr>
            <a:r>
              <a:rPr lang="en-US" sz="3200" dirty="0"/>
              <a:t>PROM programmable ROM</a:t>
            </a:r>
          </a:p>
          <a:p>
            <a:pPr marL="0" indent="0">
              <a:buNone/>
            </a:pPr>
            <a:r>
              <a:rPr lang="en-US" sz="3200" dirty="0"/>
              <a:t>EPROM erasable programmable ROM</a:t>
            </a:r>
          </a:p>
          <a:p>
            <a:pPr marL="0" indent="0">
              <a:buNone/>
            </a:pPr>
            <a:r>
              <a:rPr lang="en-US" sz="3200" dirty="0"/>
              <a:t>EEPROM  electrically erasable programmable ROM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40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ოპერატიული მეხსიერება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RAM – random access memory</a:t>
            </a:r>
          </a:p>
          <a:p>
            <a:r>
              <a:rPr lang="en-US" sz="3200" dirty="0"/>
              <a:t>POST</a:t>
            </a:r>
          </a:p>
          <a:p>
            <a:r>
              <a:rPr lang="ka-GE" sz="3200" dirty="0"/>
              <a:t>დაბალი დონის დრაივერები</a:t>
            </a:r>
          </a:p>
          <a:p>
            <a:r>
              <a:rPr lang="ka-GE" sz="3200" dirty="0"/>
              <a:t>ოპერაციული სისტემა</a:t>
            </a:r>
          </a:p>
          <a:p>
            <a:r>
              <a:rPr lang="ka-GE" sz="3200" dirty="0"/>
              <a:t>მაღალი დონის დრაივერები</a:t>
            </a:r>
          </a:p>
          <a:p>
            <a:r>
              <a:rPr lang="ka-GE" sz="3200" dirty="0"/>
              <a:t>მომხმარებლის პროგრამები</a:t>
            </a:r>
          </a:p>
          <a:p>
            <a:r>
              <a:rPr lang="ka-GE" sz="3200" dirty="0"/>
              <a:t>მიღებული შედეგები</a:t>
            </a: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60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en-US" dirty="0"/>
              <a:t>Cache - ქ</a:t>
            </a:r>
            <a:r>
              <a:rPr lang="ka-GE" dirty="0"/>
              <a:t>ეშ მეხსიერება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ka-GE" sz="3200" dirty="0"/>
              <a:t>ზესწრაფი ოპერატიული მეხსიერება</a:t>
            </a:r>
          </a:p>
          <a:p>
            <a:pPr marL="0" indent="0">
              <a:buNone/>
            </a:pPr>
            <a:r>
              <a:rPr lang="ka-GE" sz="3200" dirty="0"/>
              <a:t>პროცესორში ჩაშენებული მეხსიერების ბუფერები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L1 cache</a:t>
            </a:r>
          </a:p>
          <a:p>
            <a:pPr marL="0" indent="0">
              <a:buNone/>
            </a:pPr>
            <a:r>
              <a:rPr lang="en-US" sz="3200" dirty="0"/>
              <a:t>L2 cache</a:t>
            </a:r>
          </a:p>
          <a:p>
            <a:pPr marL="0" indent="0">
              <a:buNone/>
            </a:pPr>
            <a:r>
              <a:rPr lang="en-US" sz="3200" dirty="0"/>
              <a:t>L3 cache</a:t>
            </a: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0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ოპერატიული მეხსიერების ტექნოლოგიური ტიპები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DRAM &gt; dynamic ram  &gt; SDRAM &gt;  RAM</a:t>
            </a:r>
          </a:p>
          <a:p>
            <a:pPr marL="0" indent="0">
              <a:buNone/>
            </a:pPr>
            <a:r>
              <a:rPr lang="ka-GE" sz="3200" dirty="0"/>
              <a:t>ინტეგრაციის მაღალი ხარისხი დაბალი ღირებულება</a:t>
            </a:r>
          </a:p>
          <a:p>
            <a:pPr marL="0" indent="0">
              <a:buNone/>
            </a:pPr>
            <a:r>
              <a:rPr lang="ka-GE" sz="3200" dirty="0"/>
              <a:t>დაბალი სწრაფქმედება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SRAM &gt; static ram &gt; cache</a:t>
            </a:r>
            <a:r>
              <a:rPr lang="ka-GE" sz="3200" dirty="0"/>
              <a:t> </a:t>
            </a:r>
          </a:p>
          <a:p>
            <a:pPr marL="0" indent="0">
              <a:buNone/>
            </a:pPr>
            <a:r>
              <a:rPr lang="ka-GE" sz="3200" dirty="0"/>
              <a:t>ინტეგრაციის დაბალი ხარისხი, მაღალი ღირებულება, მაღალი სწრაფქმედება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   </a:t>
            </a:r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41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პროცესორის ძირითადი მახასიათებლები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r>
              <a:rPr lang="ka-GE" sz="3200" dirty="0"/>
              <a:t>ინტეგრაციის ხარისხი</a:t>
            </a:r>
          </a:p>
          <a:p>
            <a:r>
              <a:rPr lang="ka-GE" sz="3200" dirty="0"/>
              <a:t>სწრაფქმედება</a:t>
            </a:r>
          </a:p>
          <a:p>
            <a:r>
              <a:rPr lang="ka-GE" sz="3200" dirty="0"/>
              <a:t>დამუშავებული მონაცემების გარე თანრიგიანობა</a:t>
            </a:r>
          </a:p>
          <a:p>
            <a:r>
              <a:rPr lang="ka-GE" sz="3200" dirty="0"/>
              <a:t>დამუშავებული მონაცემების შიდა თანრიგიანობა</a:t>
            </a:r>
          </a:p>
          <a:p>
            <a:r>
              <a:rPr lang="ka-GE" sz="3200" dirty="0"/>
              <a:t>ოპერატიული მეხსიერების მოცულობა, რომელიც პროცესორის მიერ შეიძლება დამისამართდეს</a:t>
            </a:r>
          </a:p>
          <a:p>
            <a:r>
              <a:rPr lang="en-US" sz="3200" dirty="0"/>
              <a:t>cache</a:t>
            </a:r>
            <a:r>
              <a:rPr lang="ka-GE" sz="3200" dirty="0"/>
              <a:t> მეხსიერების მოცულობა</a:t>
            </a:r>
          </a:p>
          <a:p>
            <a:endParaRPr lang="ka-GE" sz="3200" dirty="0"/>
          </a:p>
          <a:p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42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ინტეგრაციის ხარისხი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ka-GE" sz="3200" dirty="0"/>
              <a:t>ჩატვირთული </a:t>
            </a:r>
          </a:p>
          <a:p>
            <a:pPr marL="0" indent="0">
              <a:buNone/>
            </a:pPr>
            <a:r>
              <a:rPr lang="ka-GE" sz="3200" dirty="0"/>
              <a:t>ტრანზისტორების </a:t>
            </a:r>
          </a:p>
          <a:p>
            <a:pPr marL="0" indent="0">
              <a:buNone/>
            </a:pPr>
            <a:r>
              <a:rPr lang="ka-GE" sz="3200" dirty="0"/>
              <a:t>რაოდენობა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60796-A692-71FA-4B91-D2EDF51A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1" y="1491175"/>
            <a:ext cx="6353908" cy="44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01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სწარაფქმედება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ka-GE" sz="3200" dirty="0"/>
              <a:t>სიხშირე &gt; კვარცული რეზონატორი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7F51A-DB1A-45A0-346D-78141D009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528"/>
            <a:ext cx="12192000" cy="50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41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 მონაცემთა დამუშავების შიდა და გარე თანრიგიანობა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361D9-AAB2-ADAA-5AC8-D06D1854B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7" y="1159498"/>
            <a:ext cx="11311156" cy="55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16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 მონაცემთა დამუშავების შიდა და გარე თანრიგიანობა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79F30-F47A-F202-2E5F-41C65BFA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5" y="1444752"/>
            <a:ext cx="10874190" cy="5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88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1" y="1"/>
            <a:ext cx="10711375" cy="622168"/>
          </a:xfrm>
        </p:spPr>
        <p:txBody>
          <a:bodyPr>
            <a:normAutofit fontScale="90000"/>
          </a:bodyPr>
          <a:lstStyle/>
          <a:p>
            <a:r>
              <a:rPr lang="ka-GE" dirty="0"/>
              <a:t> მონაცემთა დამუშავების შიდა და გარე თანრიგიანობა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923827"/>
            <a:ext cx="11493304" cy="557544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X86 – 32 bit  - </a:t>
            </a:r>
            <a:r>
              <a:rPr lang="ka-GE" sz="2400" dirty="0"/>
              <a:t>მაქსიმუმ </a:t>
            </a:r>
            <a:r>
              <a:rPr lang="en-US" sz="2400" dirty="0"/>
              <a:t>4 GB</a:t>
            </a:r>
            <a:r>
              <a:rPr lang="ka-GE" sz="2400" dirty="0"/>
              <a:t>-მდე</a:t>
            </a:r>
            <a:r>
              <a:rPr lang="en-US" sz="2400" dirty="0"/>
              <a:t> </a:t>
            </a:r>
            <a:r>
              <a:rPr lang="ka-GE" sz="2400" dirty="0"/>
              <a:t>ოპერატიულიმეხსიერების მხარდაერა </a:t>
            </a:r>
          </a:p>
          <a:p>
            <a:pPr marL="0" indent="0">
              <a:buNone/>
            </a:pPr>
            <a:r>
              <a:rPr lang="en-US" sz="2400" dirty="0"/>
              <a:t>X64 – 64 bit</a:t>
            </a:r>
            <a:r>
              <a:rPr lang="ka-GE" sz="2400" dirty="0"/>
              <a:t> </a:t>
            </a:r>
            <a:r>
              <a:rPr lang="en-US" sz="2400" dirty="0"/>
              <a:t>18.4 Exabyte</a:t>
            </a:r>
            <a:r>
              <a:rPr lang="ka-GE" sz="2400" dirty="0"/>
              <a:t>-მდე</a:t>
            </a:r>
            <a:r>
              <a:rPr lang="en-US" sz="2400" dirty="0"/>
              <a:t> </a:t>
            </a:r>
            <a:r>
              <a:rPr lang="ka-GE" sz="2400" dirty="0"/>
              <a:t>ოპერატიულიმეხსიერების მხარდაერა </a:t>
            </a:r>
            <a:endParaRPr lang="en-US" sz="24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3C0CA-4DD5-F3E1-2D72-F9945B3A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2" y="2080155"/>
            <a:ext cx="10211754" cy="45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B7D5-5D05-138D-C8F7-44EB8A60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506437"/>
          </a:xfrm>
        </p:spPr>
        <p:txBody>
          <a:bodyPr>
            <a:normAutofit fontScale="90000"/>
          </a:bodyPr>
          <a:lstStyle/>
          <a:p>
            <a:r>
              <a:rPr lang="ka-GE" dirty="0"/>
              <a:t>ციფრული ლოგიკური დონე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141895-18C9-E00E-75BA-77FE482A0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5" y="759655"/>
            <a:ext cx="11141612" cy="5753687"/>
          </a:xfrm>
        </p:spPr>
      </p:pic>
    </p:spTree>
    <p:extLst>
      <p:ext uri="{BB962C8B-B14F-4D97-AF65-F5344CB8AC3E}">
        <p14:creationId xmlns:p14="http://schemas.microsoft.com/office/powerpoint/2010/main" val="3113804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 განხილული თემები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>
            <a:normAutofit lnSpcReduction="10000"/>
          </a:bodyPr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2800" dirty="0"/>
              <a:t>კომპიუტერის თაობები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2800" dirty="0"/>
              <a:t>ინფორმაციის ერთეულები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2800" dirty="0"/>
              <a:t>თვლის პოზიციური სისტემები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2800" dirty="0"/>
              <a:t>ციფრული ლოგიკური დონე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2800" dirty="0"/>
              <a:t>კომპიუტერის შემადგენელი ძირითადი კომპონენტები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2800" dirty="0"/>
              <a:t>მუდმივი მეხსიერება, ოპერატიული მეხსიერება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2800" dirty="0"/>
              <a:t>კომპიუტერის პროცესორის მახასიათებლები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2800" dirty="0"/>
              <a:t>ვიდეოსისტემა აუდიოსისტემა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ka-GE" sz="2800" dirty="0"/>
              <a:t>კომპიუტერის ინტერფეისი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37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ka-GE" sz="3200" dirty="0"/>
              <a:t>ინტერფეისების ზოგადი დახასიათება</a:t>
            </a:r>
          </a:p>
          <a:p>
            <a:pPr marL="0" indent="0">
              <a:buNone/>
            </a:pPr>
            <a:r>
              <a:rPr lang="ka-GE" sz="3200" dirty="0"/>
              <a:t>მონაცემთა პარალელური და მიმდევრობითი გადაცემა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4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ka-GE" sz="3200" dirty="0"/>
              <a:t>ტერმინი</a:t>
            </a:r>
            <a:r>
              <a:rPr lang="en-US" sz="3200" dirty="0"/>
              <a:t> - </a:t>
            </a:r>
            <a:r>
              <a:rPr lang="ka-GE" sz="3200" dirty="0"/>
              <a:t> „ინტერფეისი“ </a:t>
            </a:r>
            <a:r>
              <a:rPr lang="en-US" sz="3200" dirty="0"/>
              <a:t>interface</a:t>
            </a:r>
            <a:endParaRPr lang="ka-GE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ka-GE" sz="3200" dirty="0"/>
              <a:t>ელექტრული და დროითი პარამეტრები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sz="3200" dirty="0"/>
              <a:t>მმართველი სიგნალების კრებული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sz="3200" dirty="0"/>
              <a:t>მონაცემთა გაცვლის პროტოკოლები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a-GE" sz="3200" dirty="0"/>
              <a:t>შეერთების კონსტრუქციული თავისებურებები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76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/>
          <a:lstStyle/>
          <a:p>
            <a:pPr marL="0" indent="0">
              <a:buNone/>
            </a:pPr>
            <a:r>
              <a:rPr lang="ka-GE" sz="3200" dirty="0"/>
              <a:t>ინფორმაციის გადაცემის პარალელური და მიმდევრობითი ფორმები</a:t>
            </a:r>
          </a:p>
          <a:p>
            <a:pPr marL="0" indent="0">
              <a:buNone/>
            </a:pPr>
            <a:r>
              <a:rPr lang="ka-GE" sz="3200" dirty="0"/>
              <a:t>მიმდევრობითი ფორმა - მხოლოდ ერთი ხაზი, დამატებითი მმართველი და მასინქრონიზებელი სიგნალები</a:t>
            </a:r>
          </a:p>
          <a:p>
            <a:pPr marL="0" indent="0">
              <a:buNone/>
            </a:pPr>
            <a:r>
              <a:rPr lang="ka-GE" sz="3200" dirty="0"/>
              <a:t>პარალელური ფორმა - </a:t>
            </a:r>
            <a:r>
              <a:rPr lang="en-US" sz="3200" dirty="0"/>
              <a:t>m </a:t>
            </a:r>
            <a:r>
              <a:rPr lang="ka-GE" sz="3200" dirty="0"/>
              <a:t>ბიტისაგან შემდგარი კვანტები</a:t>
            </a:r>
          </a:p>
          <a:p>
            <a:pPr marL="0" indent="0">
              <a:buNone/>
            </a:pPr>
            <a:r>
              <a:rPr lang="en-US" sz="3200" dirty="0"/>
              <a:t>m  </a:t>
            </a:r>
            <a:r>
              <a:rPr lang="ka-GE" sz="3200" dirty="0"/>
              <a:t>სიდიდე განსაზრვრავს სალტის თანრიგიანობას </a:t>
            </a:r>
            <a:r>
              <a:rPr lang="en-US" sz="3200" dirty="0"/>
              <a:t>(</a:t>
            </a:r>
            <a:r>
              <a:rPr lang="ka-GE" sz="3200" dirty="0"/>
              <a:t>სიგანე</a:t>
            </a:r>
            <a:r>
              <a:rPr lang="en-US" sz="3200" dirty="0"/>
              <a:t>)</a:t>
            </a: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89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a-GE" sz="3200" dirty="0"/>
              <a:t>პარალელური ინტერფეისები </a:t>
            </a:r>
            <a:r>
              <a:rPr lang="en-US" sz="3200" dirty="0"/>
              <a:t>ISA  EISA VESA</a:t>
            </a:r>
          </a:p>
          <a:p>
            <a:pPr marL="0" indent="0">
              <a:buNone/>
            </a:pPr>
            <a:r>
              <a:rPr lang="en-US" sz="3200" dirty="0"/>
              <a:t>ISA (industry standard architecture)-8 bit  16 bit</a:t>
            </a:r>
          </a:p>
          <a:p>
            <a:pPr marL="0" indent="0">
              <a:buNone/>
            </a:pPr>
            <a:r>
              <a:rPr lang="en-US" sz="3200" dirty="0"/>
              <a:t>EISA (extended) 32 bit</a:t>
            </a:r>
          </a:p>
          <a:p>
            <a:pPr marL="0" indent="0">
              <a:buNone/>
            </a:pPr>
            <a:r>
              <a:rPr lang="en-US" sz="3200" dirty="0"/>
              <a:t>VESA -32 bit (video) </a:t>
            </a:r>
            <a:r>
              <a:rPr lang="en-US" sz="3200" dirty="0" err="1"/>
              <a:t>eisa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24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872197"/>
            <a:ext cx="11493304" cy="5627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a-GE" sz="3200" dirty="0"/>
              <a:t>პარალელური ინტერფეისები </a:t>
            </a:r>
            <a:r>
              <a:rPr lang="en-US" sz="3200" dirty="0"/>
              <a:t>PCI</a:t>
            </a:r>
          </a:p>
          <a:p>
            <a:pPr marL="0" indent="0">
              <a:buNone/>
            </a:pPr>
            <a:r>
              <a:rPr lang="ka-GE" sz="3200" dirty="0"/>
              <a:t>სალტე </a:t>
            </a:r>
            <a:r>
              <a:rPr lang="en-US" sz="3200" dirty="0"/>
              <a:t>PCI (</a:t>
            </a:r>
            <a:r>
              <a:rPr lang="en-US" sz="3200" dirty="0" err="1"/>
              <a:t>pheriperial</a:t>
            </a:r>
            <a:r>
              <a:rPr lang="en-US" sz="3200" dirty="0"/>
              <a:t> component interconnect)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5B19F-D5CC-BF1B-6697-D89AD908C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9" y="2269501"/>
            <a:ext cx="8827509" cy="43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46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066800"/>
          </a:xfrm>
        </p:spPr>
        <p:txBody>
          <a:bodyPr/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066801"/>
            <a:ext cx="11493304" cy="5432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a-GE" sz="3200" dirty="0"/>
              <a:t>სალტე </a:t>
            </a:r>
            <a:r>
              <a:rPr lang="en-US" sz="3200" dirty="0"/>
              <a:t>PCI (</a:t>
            </a:r>
            <a:r>
              <a:rPr lang="en-US" sz="3200" dirty="0" err="1"/>
              <a:t>pheriperial</a:t>
            </a:r>
            <a:r>
              <a:rPr lang="en-US" sz="3200" dirty="0"/>
              <a:t> component interconnect)</a:t>
            </a:r>
          </a:p>
          <a:p>
            <a:pPr marL="0" indent="0">
              <a:buNone/>
            </a:pPr>
            <a:r>
              <a:rPr lang="en-US" sz="3200" dirty="0"/>
              <a:t>5 </a:t>
            </a:r>
            <a:r>
              <a:rPr lang="ka-GE" sz="3200" dirty="0"/>
              <a:t>და </a:t>
            </a:r>
            <a:r>
              <a:rPr lang="en-US" sz="3200" dirty="0"/>
              <a:t>3,3</a:t>
            </a:r>
            <a:r>
              <a:rPr lang="ka-GE" sz="3200" dirty="0"/>
              <a:t> ვოლტი 32 და 64 თანრიგა</a:t>
            </a:r>
            <a:r>
              <a:rPr lang="en-US" sz="3200" dirty="0"/>
              <a:t> </a:t>
            </a:r>
            <a:endParaRPr lang="ka-GE" sz="3200" dirty="0"/>
          </a:p>
          <a:p>
            <a:pPr marL="0" indent="0">
              <a:buNone/>
            </a:pPr>
            <a:r>
              <a:rPr lang="en-US" sz="3200" dirty="0"/>
              <a:t>PCI master  PCI slave </a:t>
            </a:r>
          </a:p>
          <a:p>
            <a:pPr marL="0" indent="0">
              <a:buNone/>
            </a:pPr>
            <a:r>
              <a:rPr lang="en-US" sz="3200" dirty="0"/>
              <a:t>5 </a:t>
            </a:r>
            <a:r>
              <a:rPr lang="ka-GE" sz="3200" dirty="0"/>
              <a:t>სლოტის მხარდაჭერა</a:t>
            </a:r>
          </a:p>
          <a:p>
            <a:pPr marL="0" indent="0">
              <a:buNone/>
            </a:pPr>
            <a:r>
              <a:rPr lang="en-US" sz="3200" dirty="0"/>
              <a:t>Plug &amp; play </a:t>
            </a:r>
            <a:r>
              <a:rPr lang="ka-GE" sz="3200" dirty="0"/>
              <a:t>პრინციპი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12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a-GE" sz="3200" dirty="0"/>
              <a:t>სალტე </a:t>
            </a:r>
            <a:r>
              <a:rPr lang="en-US" sz="3200" dirty="0"/>
              <a:t>AGP (accelerated graphics port)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51AB4-3286-2023-C5A0-84952D85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94228"/>
            <a:ext cx="9144000" cy="5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1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PCI express 1.0 – 5.0 </a:t>
            </a:r>
            <a:r>
              <a:rPr lang="ka-GE" sz="3200" dirty="0"/>
              <a:t>სალტეები</a:t>
            </a: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0A255-6E14-49B5-6C67-71D8925A9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2" y="1252537"/>
            <a:ext cx="9101796" cy="54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69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PCI express </a:t>
            </a:r>
            <a:r>
              <a:rPr lang="ka-GE" sz="3200" dirty="0"/>
              <a:t>სატანდარტები</a:t>
            </a: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8296-5C0E-8113-824A-B23DCE97B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65" y="1336431"/>
            <a:ext cx="8440615" cy="53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1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AA04-5F9A-2F92-83AE-71E886B5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BE4BC-5F23-9695-ADA8-231D9BC0A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0"/>
            <a:ext cx="10986868" cy="25727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E9505-A273-A6B4-C566-DC42504B2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3" y="2572790"/>
            <a:ext cx="10986868" cy="39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3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a-GE" sz="3200" dirty="0"/>
              <a:t>ინტერფეისები </a:t>
            </a:r>
            <a:r>
              <a:rPr lang="en-US" sz="3200" dirty="0"/>
              <a:t>SATA &amp; IDE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E4B5A-3AE4-74A2-2837-7811A31FE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9" y="1221602"/>
            <a:ext cx="5449627" cy="5277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2E4B2-19F0-DFEF-B49E-16716F7D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52" y="1221601"/>
            <a:ext cx="6354513" cy="52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08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F15113-9DF8-0564-E965-F5C7D262B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3" y="746000"/>
            <a:ext cx="11327803" cy="59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a-GE" sz="3200" dirty="0"/>
              <a:t>ინტერფეისები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E12C-8176-B3E5-1870-80DE4241E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11" y="1280159"/>
            <a:ext cx="9477487" cy="5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11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a-GE" sz="3200" dirty="0"/>
              <a:t>ვიდეო </a:t>
            </a:r>
          </a:p>
          <a:p>
            <a:pPr marL="0" indent="0">
              <a:buNone/>
            </a:pPr>
            <a:r>
              <a:rPr lang="ka-GE" sz="3200" dirty="0"/>
              <a:t>ინტერფეისები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3111D-DCA2-FFF4-9D21-CF1EB1F4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96" y="812122"/>
            <a:ext cx="7412019" cy="57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ინტერფეისები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a-GE" sz="3200" dirty="0"/>
              <a:t>ვიდეო </a:t>
            </a:r>
          </a:p>
          <a:p>
            <a:pPr marL="0" indent="0">
              <a:buNone/>
            </a:pPr>
            <a:r>
              <a:rPr lang="ka-GE" sz="3200" dirty="0"/>
              <a:t>ინტერფეისები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258B7-54D6-12B6-67E2-1D4DEB27E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335"/>
            <a:ext cx="12192000" cy="57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3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hdd</a:t>
            </a:r>
            <a:r>
              <a:rPr lang="en-US" dirty="0"/>
              <a:t> 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66033-CFEF-7B31-4619-933DA20B9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952106"/>
            <a:ext cx="11278205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1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hdd</a:t>
            </a:r>
            <a:r>
              <a:rPr lang="en-US" dirty="0"/>
              <a:t> 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8B42-47D1-C7D6-F568-0DAFDAB93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84" y="1178351"/>
            <a:ext cx="9932982" cy="54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3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hdd</a:t>
            </a:r>
            <a:r>
              <a:rPr lang="en-US" dirty="0"/>
              <a:t> 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4D16F-25A6-12EF-08D8-B299E0F5A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43" y="999240"/>
            <a:ext cx="9869864" cy="57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82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hdd</a:t>
            </a:r>
            <a:r>
              <a:rPr lang="en-US" dirty="0"/>
              <a:t> 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BA90C-47DE-4531-F5E4-B50FDD63F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41" y="513472"/>
            <a:ext cx="6644277" cy="62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2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hdd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D6295-1B12-76CC-63EA-B9BD9AD4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78" y="1221870"/>
            <a:ext cx="5005870" cy="4768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A388B-ECC0-40E6-EC1A-9A75EB24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1" y="1221871"/>
            <a:ext cx="6512107" cy="47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8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660A-F1D6-1A4A-3219-36E15AA7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6609"/>
            <a:ext cx="10353761" cy="1069146"/>
          </a:xfrm>
        </p:spPr>
        <p:txBody>
          <a:bodyPr/>
          <a:lstStyle/>
          <a:p>
            <a:r>
              <a:rPr lang="ka-GE" dirty="0"/>
              <a:t>ბულის ალგებრის ელემენტები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DBB3-339A-47F7-E69A-D072A01B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5243"/>
            <a:ext cx="10353762" cy="4768948"/>
          </a:xfrm>
        </p:spPr>
        <p:txBody>
          <a:bodyPr>
            <a:normAutofit/>
          </a:bodyPr>
          <a:lstStyle/>
          <a:p>
            <a:r>
              <a:rPr lang="ka-GE" sz="3600" dirty="0"/>
              <a:t>ინვერსია (უარყოფა)</a:t>
            </a:r>
          </a:p>
          <a:p>
            <a:r>
              <a:rPr lang="ka-GE" sz="3600" dirty="0"/>
              <a:t>კონიუნქცია</a:t>
            </a:r>
          </a:p>
          <a:p>
            <a:r>
              <a:rPr lang="ka-GE" sz="3600" dirty="0"/>
              <a:t>დიზიუნქცია</a:t>
            </a:r>
          </a:p>
          <a:p>
            <a:r>
              <a:rPr lang="ka-GE" sz="3600" dirty="0"/>
              <a:t>იმპლიკაცია </a:t>
            </a:r>
          </a:p>
          <a:p>
            <a:r>
              <a:rPr lang="ka-GE" sz="3600" dirty="0"/>
              <a:t>ექვივალენცია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8991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hdd</a:t>
            </a:r>
            <a:r>
              <a:rPr lang="en-US" dirty="0"/>
              <a:t> bad sectors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35C19-ECD9-481F-14C5-7CDE9500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864"/>
            <a:ext cx="12192000" cy="61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31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hdd</a:t>
            </a:r>
            <a:r>
              <a:rPr lang="en-US" dirty="0"/>
              <a:t>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E0B63-2A67-BC5F-0B9F-02F1049A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82" y="801278"/>
            <a:ext cx="10855426" cy="60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581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hdd</a:t>
            </a:r>
            <a:r>
              <a:rPr lang="en-US" dirty="0"/>
              <a:t> </a:t>
            </a:r>
            <a:r>
              <a:rPr lang="en-US" b="0" dirty="0"/>
              <a:t>defragmentation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F0D12-2EF4-1F0D-5DF4-F11648781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95" y="725864"/>
            <a:ext cx="10901574" cy="61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5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BA9B0-9F13-2ED5-2022-57B50C850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1285875"/>
            <a:ext cx="12144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05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Roboto" panose="02000000000000000000" pitchFamily="2" charset="0"/>
              </a:rPr>
              <a:t>Printed circuit board</a:t>
            </a:r>
            <a:r>
              <a:rPr lang="en-US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en-US" sz="28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Roboto" panose="02000000000000000000" pitchFamily="2" charset="0"/>
              </a:rPr>
              <a:t>Flash memory </a:t>
            </a:r>
            <a:r>
              <a:rPr lang="en-US" sz="2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is responsible for storing data (a type of non-volatile memory NAND is widely used)</a:t>
            </a:r>
            <a:r>
              <a:rPr lang="en-US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en-US" sz="28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Roboto" panose="02000000000000000000" pitchFamily="2" charset="0"/>
              </a:rPr>
              <a:t>The controller </a:t>
            </a:r>
            <a:r>
              <a:rPr lang="en-US" sz="2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is a special microprocessor that connects the flash memory with the main computer bus, performs read/write operations (the operating speed depends on the firmware version).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Roboto" panose="02000000000000000000" pitchFamily="2" charset="0"/>
              </a:rPr>
              <a:t>The cache </a:t>
            </a:r>
            <a:r>
              <a:rPr lang="en-US" sz="2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is used for the temporary storage of data while working with flash memory.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Roboto" panose="02000000000000000000" pitchFamily="2" charset="0"/>
              </a:rPr>
              <a:t>Connection interfaces</a:t>
            </a:r>
            <a:r>
              <a:rPr lang="en-US" sz="2800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sz="2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 physical connector and the interface itself for the interaction of the SSD controller with the main system (SATA, PCI-Express).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92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/>
              <a:t>types of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800" b="0" i="0" u="none" strike="noStrike" dirty="0"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400" b="0" i="0" u="none" strike="noStrike" dirty="0"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SATA SSD (SATA I, II, III)</a:t>
            </a:r>
            <a:endParaRPr lang="en-US" sz="4400" b="0" i="0" dirty="0">
              <a:effectLst/>
              <a:latin typeface="Roboto" panose="02000000000000000000" pitchFamily="2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4400" b="0" i="0" u="none" strike="noStrike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M.2 SATA SSD</a:t>
            </a:r>
            <a:endParaRPr lang="en-US" sz="4400" b="0" i="0" dirty="0">
              <a:effectLst/>
              <a:latin typeface="Roboto" panose="02000000000000000000" pitchFamily="2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4400" b="0" i="0" u="none" strike="noStrike" dirty="0"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mSATA SSD</a:t>
            </a:r>
            <a:endParaRPr lang="en-US" sz="4400" b="0" i="0" dirty="0">
              <a:effectLst/>
              <a:latin typeface="Roboto" panose="02000000000000000000" pitchFamily="2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4400" b="0" i="0" u="none" strike="noStrike" dirty="0">
                <a:effectLst/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M.2 PCI-E SSD</a:t>
            </a:r>
            <a:endParaRPr lang="en-US" sz="4400" b="0" i="0" dirty="0">
              <a:effectLst/>
              <a:latin typeface="Roboto" panose="02000000000000000000" pitchFamily="2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4400" b="0" i="0" u="none" strike="noStrike" dirty="0"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M.2 </a:t>
            </a:r>
            <a:r>
              <a:rPr lang="en-US" sz="4400" b="0" i="0" u="none" strike="noStrike" dirty="0" err="1"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NVMe</a:t>
            </a:r>
            <a:r>
              <a:rPr lang="en-US" sz="4400" b="0" i="0" u="none" strike="noStrike" dirty="0"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SSD</a:t>
            </a:r>
            <a:endParaRPr lang="en-US" sz="4400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652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/>
              <a:t>types of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SATA 1.0     5 Gb/s, 150 MB/s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SATA 2.0     3 Gb/s, 300 MB/s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SATA 3.0     6 Gb/s, 600 MB/s</a:t>
            </a: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AC2BA-ECBB-DB01-35F7-E09E69855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74" y="2219069"/>
            <a:ext cx="9679605" cy="46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13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/>
              <a:t>types of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effectLst/>
                <a:latin typeface="Roboto" panose="02000000000000000000" pitchFamily="2" charset="0"/>
              </a:rPr>
              <a:t>M.2 SATA SSD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The M.2 interface can have three key variations: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Switch 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Switch 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Switch B&amp;M</a:t>
            </a:r>
          </a:p>
          <a:p>
            <a:pPr algn="l"/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844BB-13D5-8B7E-0B2E-481E65EE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75" y="1715678"/>
            <a:ext cx="9153428" cy="49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16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/>
              <a:t>types of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effectLst/>
                <a:latin typeface="Roboto" panose="02000000000000000000" pitchFamily="2" charset="0"/>
              </a:rPr>
              <a:t>M.2 </a:t>
            </a:r>
            <a:r>
              <a:rPr lang="en-US" sz="2000" i="0" dirty="0">
                <a:effectLst/>
                <a:latin typeface="Roboto" panose="02000000000000000000" pitchFamily="2" charset="0"/>
              </a:rPr>
              <a:t>key matches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If you purchase an M.2 SATA (B&amp;M) SSD and the motherboard supports M.2 PCI-Express (B&amp;M), the SSD will not work! The M.2 slot keys on the motherboard and laptop </a:t>
            </a:r>
            <a:r>
              <a:rPr lang="en-US" b="0" i="0" u="sng" dirty="0">
                <a:effectLst/>
                <a:latin typeface="Roboto" panose="02000000000000000000" pitchFamily="2" charset="0"/>
              </a:rPr>
              <a:t>must match</a:t>
            </a:r>
            <a:r>
              <a:rPr lang="en-US" b="0" i="0" dirty="0">
                <a:effectLst/>
                <a:latin typeface="Roboto" panose="02000000000000000000" pitchFamily="2" charset="0"/>
              </a:rPr>
              <a:t> the M.2 SATA slot as well as the size of the drive.</a:t>
            </a: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3200" dirty="0"/>
              <a:t> </a:t>
            </a: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D04BC-55F3-D970-DD73-A61E2E1B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15" y="2196444"/>
            <a:ext cx="8193926" cy="4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697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/>
              <a:t>types of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effectLst/>
                <a:latin typeface="Roboto" panose="02000000000000000000" pitchFamily="2" charset="0"/>
              </a:rPr>
              <a:t>mSATA SSD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indent="0" algn="l">
              <a:buNone/>
            </a:pP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578E-7D10-4294-CA71-C511A966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19" y="1396464"/>
            <a:ext cx="7100918" cy="52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59D4-AC89-7DBC-2375-553D6CE9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6610"/>
            <a:ext cx="10353761" cy="562707"/>
          </a:xfrm>
        </p:spPr>
        <p:txBody>
          <a:bodyPr/>
          <a:lstStyle/>
          <a:p>
            <a:r>
              <a:rPr lang="ka-GE" dirty="0"/>
              <a:t>ციფრული ლოგიკური დონე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64F2D-2EAE-33B8-BA0C-1D74427EB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900333"/>
            <a:ext cx="10986868" cy="5570806"/>
          </a:xfrm>
        </p:spPr>
      </p:pic>
    </p:spTree>
    <p:extLst>
      <p:ext uri="{BB962C8B-B14F-4D97-AF65-F5344CB8AC3E}">
        <p14:creationId xmlns:p14="http://schemas.microsoft.com/office/powerpoint/2010/main" val="1826404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/>
              <a:t>types of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23" y="513473"/>
            <a:ext cx="11493304" cy="5985802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effectLst/>
                <a:latin typeface="Roboto" panose="02000000000000000000" pitchFamily="2" charset="0"/>
              </a:rPr>
              <a:t>M.2 PCI-E SSD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indent="0" algn="l">
              <a:buNone/>
            </a:pPr>
            <a:endParaRPr lang="en-US" sz="2000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A67BA-CB12-2FF1-13B2-1EB6B11F3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0" y="1100545"/>
            <a:ext cx="7761468" cy="53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7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/>
              <a:t>types of </a:t>
            </a:r>
            <a:r>
              <a:rPr lang="en-US" dirty="0" err="1"/>
              <a:t>ssd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Roboto" panose="02000000000000000000" pitchFamily="2" charset="0"/>
              </a:rPr>
              <a:t>M.2 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NVMe</a:t>
            </a:r>
            <a:r>
              <a:rPr lang="en-US" b="1" i="0" dirty="0">
                <a:effectLst/>
                <a:latin typeface="Roboto" panose="02000000000000000000" pitchFamily="2" charset="0"/>
              </a:rPr>
              <a:t> SSD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60462F-D86E-F010-5926-69952439A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65" y="1547695"/>
            <a:ext cx="9755823" cy="51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54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/>
              <a:t>compare </a:t>
            </a:r>
            <a:r>
              <a:rPr lang="en-US" dirty="0" err="1"/>
              <a:t>ssd</a:t>
            </a:r>
            <a:r>
              <a:rPr lang="en-US" dirty="0"/>
              <a:t> </a:t>
            </a:r>
            <a:r>
              <a:rPr lang="en-US" dirty="0" err="1"/>
              <a:t>hdd</a:t>
            </a:r>
            <a:r>
              <a:rPr lang="en-US" dirty="0"/>
              <a:t>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E6069-5B60-997E-167D-11AA7366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9" y="2601687"/>
            <a:ext cx="11678912" cy="31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967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A9A2-6376-335D-F48F-F31DF46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 </a:t>
            </a:r>
            <a:r>
              <a:rPr lang="en-US" dirty="0"/>
              <a:t>compare </a:t>
            </a:r>
            <a:r>
              <a:rPr lang="en-US" dirty="0" err="1"/>
              <a:t>ssd</a:t>
            </a:r>
            <a:r>
              <a:rPr lang="en-US" dirty="0"/>
              <a:t> </a:t>
            </a:r>
            <a:r>
              <a:rPr lang="en-US" dirty="0" err="1"/>
              <a:t>hdd</a:t>
            </a:r>
            <a:r>
              <a:rPr lang="en-US" dirty="0"/>
              <a:t>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6C0-B062-0544-43D3-86A0F2FE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513473"/>
            <a:ext cx="11493304" cy="598580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ka-GE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ka-GE" sz="3200" dirty="0"/>
          </a:p>
          <a:p>
            <a:endParaRPr lang="ka-GE" sz="32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C23EF-3A6A-3213-D132-2F35D8B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83" y="513472"/>
            <a:ext cx="9696795" cy="63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1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FC31-AC63-9A99-AAD4-D9E86837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0252"/>
            <a:ext cx="10353761" cy="513471"/>
          </a:xfrm>
        </p:spPr>
        <p:txBody>
          <a:bodyPr>
            <a:normAutofit fontScale="90000"/>
          </a:bodyPr>
          <a:lstStyle/>
          <a:p>
            <a:r>
              <a:rPr lang="ka-GE" dirty="0"/>
              <a:t>ციფრული ლოგიკური დონე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2B20DC-184B-D377-3F31-60A99D5BB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" y="942535"/>
            <a:ext cx="11099349" cy="5655213"/>
          </a:xfrm>
        </p:spPr>
      </p:pic>
    </p:spTree>
    <p:extLst>
      <p:ext uri="{BB962C8B-B14F-4D97-AF65-F5344CB8AC3E}">
        <p14:creationId xmlns:p14="http://schemas.microsoft.com/office/powerpoint/2010/main" val="1488263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20951</TotalTime>
  <Words>1141</Words>
  <Application>Microsoft Office PowerPoint</Application>
  <PresentationFormat>Widescreen</PresentationFormat>
  <Paragraphs>504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Bookman Old Style</vt:lpstr>
      <vt:lpstr>Roboto</vt:lpstr>
      <vt:lpstr>Rockwell</vt:lpstr>
      <vt:lpstr>Sylfaen</vt:lpstr>
      <vt:lpstr>Wingdings</vt:lpstr>
      <vt:lpstr>Damask</vt:lpstr>
      <vt:lpstr>ევროპის უნივერსიტეტი</vt:lpstr>
      <vt:lpstr>განხილული თემები </vt:lpstr>
      <vt:lpstr>ვაკუუმური მილები, ტრანზისტორი, ინტეგრირებული სქემები</vt:lpstr>
      <vt:lpstr>ციფრული ლოგიკური დონე</vt:lpstr>
      <vt:lpstr>ციფრული ლოგიკური დონე</vt:lpstr>
      <vt:lpstr>PowerPoint Presentation</vt:lpstr>
      <vt:lpstr>ბულის ალგებრის ელემენტები</vt:lpstr>
      <vt:lpstr>ციფრული ლოგიკური დონე</vt:lpstr>
      <vt:lpstr>ციფრული ლოგიკური დონე</vt:lpstr>
      <vt:lpstr>                      ექვივალენტური სქემები F=ab+ac f= a(b+c)</vt:lpstr>
      <vt:lpstr>ვენტილების ალტერნატიული წარმოდგენა</vt:lpstr>
      <vt:lpstr>RS ტრიგერი რეგისტრი - 8 თანრიგიანი ტრიგერი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კომპიუტერის შემადგენელი ძირითადი კომპონენტები</vt:lpstr>
      <vt:lpstr>განხილული თემები</vt:lpstr>
      <vt:lpstr>მუდმივი მეხსიერება - bios</vt:lpstr>
      <vt:lpstr>კლასიკური bios</vt:lpstr>
      <vt:lpstr>BIOS ქვეპროგრამების შესრულება</vt:lpstr>
      <vt:lpstr>POST-ის შედეგები</vt:lpstr>
      <vt:lpstr>დაბალი დონის დრაივერები</vt:lpstr>
      <vt:lpstr>Safe mode</vt:lpstr>
      <vt:lpstr>UEFI bios</vt:lpstr>
      <vt:lpstr>BIOS მიკროსქემების ტიპები</vt:lpstr>
      <vt:lpstr>ოპერატიული მეხსიერება</vt:lpstr>
      <vt:lpstr>Cache - ქეშ მეხსიერება</vt:lpstr>
      <vt:lpstr>ოპერატიული მეხსიერების ტექნოლოგიური ტიპები</vt:lpstr>
      <vt:lpstr>პროცესორის ძირითადი მახასიათებლები</vt:lpstr>
      <vt:lpstr>ინტეგრაციის ხარისხი</vt:lpstr>
      <vt:lpstr>სწარაფქმედება</vt:lpstr>
      <vt:lpstr> მონაცემთა დამუშავების შიდა და გარე თანრიგიანობა</vt:lpstr>
      <vt:lpstr> მონაცემთა დამუშავების შიდა და გარე თანრიგიანობა</vt:lpstr>
      <vt:lpstr> მონაცემთა დამუშავების შიდა და გარე თანრიგიანობა</vt:lpstr>
      <vt:lpstr> განხილული თემები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ინტერფეისები</vt:lpstr>
      <vt:lpstr> hdd  ssd</vt:lpstr>
      <vt:lpstr> hdd  ssd</vt:lpstr>
      <vt:lpstr> hdd  ssd</vt:lpstr>
      <vt:lpstr> hdd  ssd</vt:lpstr>
      <vt:lpstr> hdd structure</vt:lpstr>
      <vt:lpstr> hdd bad sectors</vt:lpstr>
      <vt:lpstr> hdd health</vt:lpstr>
      <vt:lpstr> hdd defragmentation</vt:lpstr>
      <vt:lpstr> ssd</vt:lpstr>
      <vt:lpstr> ssd</vt:lpstr>
      <vt:lpstr> types of ssd</vt:lpstr>
      <vt:lpstr> types of ssd</vt:lpstr>
      <vt:lpstr> types of ssd</vt:lpstr>
      <vt:lpstr> types of ssd</vt:lpstr>
      <vt:lpstr> types of ssd</vt:lpstr>
      <vt:lpstr> types of ssd</vt:lpstr>
      <vt:lpstr> types of ssd</vt:lpstr>
      <vt:lpstr> compare ssd hdd speed</vt:lpstr>
      <vt:lpstr> compare ssd hdd speed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საქართველოს ეროვნული უნივერსიტეტი</dc:title>
  <dc:creator>mrkvijo@live.com</dc:creator>
  <cp:lastModifiedBy>User</cp:lastModifiedBy>
  <cp:revision>19</cp:revision>
  <dcterms:created xsi:type="dcterms:W3CDTF">2023-10-26T10:47:37Z</dcterms:created>
  <dcterms:modified xsi:type="dcterms:W3CDTF">2024-01-06T12:22:47Z</dcterms:modified>
</cp:coreProperties>
</file>